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35" r:id="rId2"/>
  </p:sldMasterIdLst>
  <p:notesMasterIdLst>
    <p:notesMasterId r:id="rId19"/>
  </p:notesMasterIdLst>
  <p:sldIdLst>
    <p:sldId id="270" r:id="rId3"/>
    <p:sldId id="271" r:id="rId4"/>
    <p:sldId id="257" r:id="rId5"/>
    <p:sldId id="272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6" r:id="rId14"/>
    <p:sldId id="267" r:id="rId15"/>
    <p:sldId id="265" r:id="rId16"/>
    <p:sldId id="268" r:id="rId17"/>
    <p:sldId id="269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Garamond" panose="02020404030301010803" pitchFamily="18" charset="0"/>
      <p:regular r:id="rId24"/>
      <p:bold r:id="rId25"/>
      <p: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hAragwja/1He2HVYAE6m0FmYU3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8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ippl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46322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6912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113113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92704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70362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19957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15217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76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ippl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41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ippl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93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ippl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4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ippl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053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ippl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04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ippl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32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ippl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68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ippl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93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ippl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33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ippl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</p:sldLayoutIdLst>
  <mc:AlternateContent xmlns:mc="http://schemas.openxmlformats.org/markup-compatibility/2006" xmlns:p14="http://schemas.microsoft.com/office/powerpoint/2010/main">
    <mc:Choice Requires="p14">
      <p:transition p14:dur="250">
        <p14:rippl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690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</p:sldLayoutIdLst>
  <mc:AlternateContent xmlns:mc="http://schemas.openxmlformats.org/markup-compatibility/2006" xmlns:p14="http://schemas.microsoft.com/office/powerpoint/2010/main">
    <mc:Choice Requires="p14">
      <p:transition p14:dur="250">
        <p14:rippl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29FFEC2-61A5-4284-A3DC-CB196E510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oogle Shape;151;p1">
            <a:extLst>
              <a:ext uri="{FF2B5EF4-FFF2-40B4-BE49-F238E27FC236}">
                <a16:creationId xmlns:a16="http://schemas.microsoft.com/office/drawing/2014/main" id="{72D744D9-78D3-448E-AB5D-75763B7EB086}"/>
              </a:ext>
            </a:extLst>
          </p:cNvPr>
          <p:cNvSpPr txBox="1">
            <a:spLocks/>
          </p:cNvSpPr>
          <p:nvPr/>
        </p:nvSpPr>
        <p:spPr>
          <a:xfrm>
            <a:off x="3443699" y="409282"/>
            <a:ext cx="6224957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262626"/>
              </a:buClr>
              <a:buSzPts val="2400"/>
              <a:buFont typeface="Garamond"/>
              <a:buNone/>
            </a:pPr>
            <a:r>
              <a:rPr lang="en-US" sz="3000" dirty="0">
                <a:latin typeface="Garamond" panose="02020404030301010803" pitchFamily="18" charset="0"/>
              </a:rPr>
              <a:t>Capstone Project on </a:t>
            </a:r>
            <a:br>
              <a:rPr lang="en-US" sz="3000" dirty="0">
                <a:latin typeface="Garamond" panose="02020404030301010803" pitchFamily="18" charset="0"/>
              </a:rPr>
            </a:br>
            <a:br>
              <a:rPr lang="en-US" sz="3000" b="1" dirty="0">
                <a:latin typeface="Garamond" panose="02020404030301010803" pitchFamily="18" charset="0"/>
              </a:rPr>
            </a:br>
            <a:r>
              <a:rPr lang="en-US" sz="3000" b="1" dirty="0">
                <a:latin typeface="Garamond" panose="02020404030301010803" pitchFamily="18" charset="0"/>
              </a:rPr>
              <a:t>TRAFFIC SIGN RECOGNITON</a:t>
            </a:r>
            <a:endParaRPr lang="en-US" sz="3000" dirty="0">
              <a:latin typeface="Garamond" panose="02020404030301010803" pitchFamily="18" charset="0"/>
            </a:endParaRPr>
          </a:p>
        </p:txBody>
      </p:sp>
      <p:sp>
        <p:nvSpPr>
          <p:cNvPr id="11" name="Google Shape;152;p1">
            <a:extLst>
              <a:ext uri="{FF2B5EF4-FFF2-40B4-BE49-F238E27FC236}">
                <a16:creationId xmlns:a16="http://schemas.microsoft.com/office/drawing/2014/main" id="{9D735E2D-605A-46D5-A177-51C811D168B5}"/>
              </a:ext>
            </a:extLst>
          </p:cNvPr>
          <p:cNvSpPr txBox="1">
            <a:spLocks/>
          </p:cNvSpPr>
          <p:nvPr/>
        </p:nvSpPr>
        <p:spPr>
          <a:xfrm>
            <a:off x="3933857" y="4491155"/>
            <a:ext cx="5244639" cy="2366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2070"/>
            </a:pPr>
            <a:r>
              <a:rPr lang="en-US" sz="2500" dirty="0">
                <a:latin typeface="Garamond" panose="02020404030301010803" pitchFamily="18" charset="0"/>
              </a:rPr>
              <a:t>Prepared by </a:t>
            </a:r>
            <a:r>
              <a:rPr lang="en-US" sz="2500" b="1" dirty="0">
                <a:latin typeface="Garamond" panose="02020404030301010803" pitchFamily="18" charset="0"/>
              </a:rPr>
              <a:t>Farooq Shaikh</a:t>
            </a:r>
          </a:p>
          <a:p>
            <a:pPr algn="ctr">
              <a:buSzPts val="2070"/>
            </a:pPr>
            <a:endParaRPr lang="en-US" sz="2500" dirty="0">
              <a:latin typeface="Garamond" panose="02020404030301010803" pitchFamily="18" charset="0"/>
            </a:endParaRPr>
          </a:p>
          <a:p>
            <a:pPr algn="ctr">
              <a:buSzPts val="2070"/>
            </a:pPr>
            <a:r>
              <a:rPr lang="en-US" sz="2500" dirty="0">
                <a:latin typeface="Garamond" panose="02020404030301010803" pitchFamily="18" charset="0"/>
              </a:rPr>
              <a:t>Under the guidance of </a:t>
            </a:r>
          </a:p>
          <a:p>
            <a:pPr algn="ctr">
              <a:spcBef>
                <a:spcPts val="960"/>
              </a:spcBef>
              <a:buSzPts val="2070"/>
            </a:pPr>
            <a:r>
              <a:rPr lang="en-US" sz="2500" b="1" dirty="0">
                <a:latin typeface="Garamond" panose="02020404030301010803" pitchFamily="18" charset="0"/>
              </a:rPr>
              <a:t>Mr. Rithik Raj Vaishya</a:t>
            </a:r>
          </a:p>
          <a:p>
            <a:pPr algn="ctr">
              <a:spcBef>
                <a:spcPts val="960"/>
              </a:spcBef>
              <a:buSzPts val="2070"/>
            </a:pPr>
            <a:endParaRPr lang="en-US" sz="1800" dirty="0"/>
          </a:p>
          <a:p>
            <a:pPr algn="ctr">
              <a:spcBef>
                <a:spcPts val="920"/>
              </a:spcBef>
              <a:buSzPts val="1840"/>
            </a:pPr>
            <a:endParaRPr lang="en-US" sz="1600" dirty="0"/>
          </a:p>
          <a:p>
            <a:pPr algn="ctr">
              <a:spcBef>
                <a:spcPts val="920"/>
              </a:spcBef>
              <a:buSzPts val="184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62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ippl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8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p8" descr="White arrows painted on the asphalt"/>
          <p:cNvPicPr preferRelativeResize="0"/>
          <p:nvPr/>
        </p:nvPicPr>
        <p:blipFill rotWithShape="1">
          <a:blip r:embed="rId3">
            <a:alphaModFix amt="50000"/>
          </a:blip>
          <a:srcRect t="1113" b="13980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8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en-US" sz="6000">
                <a:solidFill>
                  <a:srgbClr val="FFFFFF"/>
                </a:solidFill>
              </a:rPr>
              <a:t>Output….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ippl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9"/>
          <p:cNvSpPr/>
          <p:nvPr/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C52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9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ap="flat" cmpd="thinThick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None/>
            </a:pPr>
            <a:r>
              <a:rPr lang="en-US" sz="2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Speed Limit 50 km/h</a:t>
            </a:r>
            <a:endParaRPr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A84B7E-9C2C-430A-AEFE-168A80AAA9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59093" y="912930"/>
            <a:ext cx="8279164" cy="5040000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ippl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1"/>
          <p:cNvSpPr/>
          <p:nvPr/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64C4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ap="flat" cmpd="thinThick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None/>
            </a:pPr>
            <a:r>
              <a:rPr lang="en-US" sz="2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Right-of-way at the next intersection</a:t>
            </a:r>
            <a:endParaRPr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5C06ED-4BD6-4138-82A1-18B42281B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52217" y="910621"/>
            <a:ext cx="8280000" cy="5036758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ippl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2"/>
          <p:cNvSpPr/>
          <p:nvPr/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2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ap="flat" cmpd="thinThick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None/>
            </a:pPr>
            <a:r>
              <a:rPr lang="en-US" sz="2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Roundabout mandatory</a:t>
            </a:r>
            <a:endParaRPr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F02BC85-DA4E-4CCA-82DF-1413FCDF65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42177" y="909000"/>
            <a:ext cx="8300080" cy="5040000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ippl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0"/>
          <p:cNvSpPr/>
          <p:nvPr/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8F5A4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0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ap="flat" cmpd="thinThick">
            <a:solidFill>
              <a:srgbClr val="2626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None/>
            </a:pPr>
            <a:r>
              <a:rPr lang="en-US" sz="2600" dirty="0">
                <a:solidFill>
                  <a:srgbClr val="FFFFFF"/>
                </a:solidFill>
              </a:rPr>
              <a:t>Speed Limit 20 km/h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801CE5-2600-46D3-B9D0-DB0ADBE9A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217" y="902090"/>
            <a:ext cx="8244000" cy="5053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ippl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13" descr="A picture containing car, outdoor, road, tre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18784" r="9091" b="4607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13"/>
          <p:cNvSpPr/>
          <p:nvPr/>
        </p:nvSpPr>
        <p:spPr>
          <a:xfrm>
            <a:off x="336884" y="321176"/>
            <a:ext cx="7197772" cy="5896743"/>
          </a:xfrm>
          <a:prstGeom prst="rect">
            <a:avLst/>
          </a:prstGeom>
          <a:solidFill>
            <a:schemeClr val="lt1">
              <a:alpha val="89803"/>
            </a:schemeClr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/>
          </p:nvPr>
        </p:nvSpPr>
        <p:spPr>
          <a:xfrm>
            <a:off x="594804" y="640263"/>
            <a:ext cx="6619811" cy="134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Future Enhancements…</a:t>
            </a:r>
            <a:endParaRPr/>
          </a:p>
        </p:txBody>
      </p:sp>
      <p:sp>
        <p:nvSpPr>
          <p:cNvPr id="277" name="Google Shape;277;p13"/>
          <p:cNvSpPr txBox="1">
            <a:spLocks noGrp="1"/>
          </p:cNvSpPr>
          <p:nvPr>
            <p:ph idx="1"/>
          </p:nvPr>
        </p:nvSpPr>
        <p:spPr>
          <a:xfrm>
            <a:off x="594109" y="2121763"/>
            <a:ext cx="6620505" cy="3773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u="none" strike="noStrike" dirty="0">
                <a:highlight>
                  <a:srgbClr val="FFFFFF"/>
                </a:highlight>
                <a:ea typeface="Times New Roman"/>
                <a:cs typeface="Times New Roman"/>
                <a:sym typeface="Times New Roman"/>
              </a:rPr>
              <a:t>In this study, the colors and design of a symbol are used to determine its identification. If there is a reflection on the sign that alters the color, this is a problem. </a:t>
            </a:r>
            <a:endParaRPr sz="2400" u="none" strike="noStrike" dirty="0"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dirty="0">
                <a:highlight>
                  <a:srgbClr val="FFFFFF"/>
                </a:highlight>
                <a:ea typeface="Times New Roman"/>
                <a:cs typeface="Times New Roman"/>
                <a:sym typeface="Times New Roman"/>
              </a:rPr>
              <a:t>Nighttime detection</a:t>
            </a:r>
            <a:r>
              <a:rPr lang="en-US" sz="2400" dirty="0"/>
              <a:t> 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 u="none" strike="noStrike" dirty="0">
                <a:highlight>
                  <a:srgbClr val="FFFFFF"/>
                </a:highlight>
                <a:ea typeface="Times New Roman"/>
                <a:cs typeface="Times New Roman"/>
                <a:sym typeface="Times New Roman"/>
              </a:rPr>
              <a:t>More datasets from different nations could improve overall performance and personalization.</a:t>
            </a:r>
            <a:endParaRPr sz="2400" u="none" strike="noStrike" dirty="0"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ippl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83" name="Google Shape;283;p14"/>
          <p:cNvSpPr txBox="1">
            <a:spLocks noGrp="1"/>
          </p:cNvSpPr>
          <p:nvPr>
            <p:ph type="title"/>
          </p:nvPr>
        </p:nvSpPr>
        <p:spPr>
          <a:xfrm>
            <a:off x="966362" y="1013573"/>
            <a:ext cx="3322317" cy="1335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dirty="0">
                <a:solidFill>
                  <a:schemeClr val="lt1"/>
                </a:solidFill>
                <a:latin typeface="Garamond" panose="02020404030301010803" pitchFamily="18" charset="0"/>
                <a:sym typeface="Calibri"/>
              </a:rPr>
              <a:t>Thank You!</a:t>
            </a:r>
            <a:endParaRPr dirty="0">
              <a:latin typeface="Garamond" panose="02020404030301010803" pitchFamily="18" charset="0"/>
            </a:endParaRPr>
          </a:p>
        </p:txBody>
      </p:sp>
      <p:cxnSp>
        <p:nvCxnSpPr>
          <p:cNvPr id="284" name="Google Shape;284;p14"/>
          <p:cNvCxnSpPr/>
          <p:nvPr/>
        </p:nvCxnSpPr>
        <p:spPr>
          <a:xfrm>
            <a:off x="4763566" y="1417320"/>
            <a:ext cx="0" cy="4023360"/>
          </a:xfrm>
          <a:prstGeom prst="straightConnector1">
            <a:avLst/>
          </a:prstGeom>
          <a:noFill/>
          <a:ln w="158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85" name="Google Shape;285;p14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8374" y="3363090"/>
            <a:ext cx="3935418" cy="2784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29;p14">
            <a:extLst>
              <a:ext uri="{FF2B5EF4-FFF2-40B4-BE49-F238E27FC236}">
                <a16:creationId xmlns:a16="http://schemas.microsoft.com/office/drawing/2014/main" id="{C303B654-A333-4C42-A342-79D004A4EF7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 l="6476" r="6475"/>
          <a:stretch/>
        </p:blipFill>
        <p:spPr>
          <a:xfrm>
            <a:off x="5363566" y="665479"/>
            <a:ext cx="6133885" cy="5600409"/>
          </a:xfrm>
          <a:prstGeom prst="rect">
            <a:avLst/>
          </a:prstGeom>
          <a:noFill/>
          <a:ln w="57150" cap="flat" cmpd="thickThin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ippl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8;p2">
            <a:extLst>
              <a:ext uri="{FF2B5EF4-FFF2-40B4-BE49-F238E27FC236}">
                <a16:creationId xmlns:a16="http://schemas.microsoft.com/office/drawing/2014/main" id="{06CB2AEC-82F5-496E-91B6-CCF8EA5A73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US" dirty="0">
                <a:latin typeface="Garamond" panose="02020404030301010803" pitchFamily="18" charset="0"/>
              </a:rPr>
              <a:t>ABSTRACT</a:t>
            </a:r>
            <a:endParaRPr dirty="0">
              <a:latin typeface="Garamond" panose="02020404030301010803" pitchFamily="18" charset="0"/>
            </a:endParaRPr>
          </a:p>
        </p:txBody>
      </p:sp>
      <p:sp>
        <p:nvSpPr>
          <p:cNvPr id="5" name="Google Shape;159;p2">
            <a:extLst>
              <a:ext uri="{FF2B5EF4-FFF2-40B4-BE49-F238E27FC236}">
                <a16:creationId xmlns:a16="http://schemas.microsoft.com/office/drawing/2014/main" id="{D91D5FD6-6BCB-485C-9656-0E126037668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98463" indent="-398463">
              <a:spcBef>
                <a:spcPts val="0"/>
              </a:spcBef>
              <a:buSzPts val="2760"/>
              <a:buFont typeface="Wingdings" panose="05000000000000000000" pitchFamily="2" charset="2"/>
              <a:buChar char="§"/>
            </a:pPr>
            <a:r>
              <a:rPr lang="en-US" dirty="0">
                <a:latin typeface="Garamond" panose="02020404030301010803" pitchFamily="18" charset="0"/>
              </a:rPr>
              <a:t>Traffic sign are designed in such a way that they can contain specific shapes and colors, with some text and some symbols with high contrast to the background.</a:t>
            </a:r>
          </a:p>
          <a:p>
            <a:pPr marL="398463" indent="-398463">
              <a:spcBef>
                <a:spcPts val="0"/>
              </a:spcBef>
              <a:buSzPts val="2760"/>
              <a:buFont typeface="Wingdings" panose="05000000000000000000" pitchFamily="2" charset="2"/>
              <a:buChar char="§"/>
            </a:pPr>
            <a:r>
              <a:rPr lang="en-US" dirty="0">
                <a:latin typeface="Garamond" panose="02020404030301010803" pitchFamily="18" charset="0"/>
              </a:rPr>
              <a:t>Traffic sign recognition plays a crucial role in enhancing road safety and facilitating intelligent transportation systems. </a:t>
            </a:r>
          </a:p>
          <a:p>
            <a:pPr marL="398463" indent="-398463">
              <a:spcBef>
                <a:spcPts val="0"/>
              </a:spcBef>
              <a:buSzPts val="2760"/>
              <a:buFont typeface="Wingdings" panose="05000000000000000000" pitchFamily="2" charset="2"/>
              <a:buChar char="§"/>
            </a:pPr>
            <a:r>
              <a:rPr lang="en-US" dirty="0">
                <a:latin typeface="Garamond" panose="02020404030301010803" pitchFamily="18" charset="0"/>
              </a:rPr>
              <a:t>This project proposes an innovative approach to address the challenges associated with accurate and efficient traffic sign recognition using Convolutional Neural Networks (CNNs). </a:t>
            </a:r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SzPts val="276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005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ippl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" descr="A highway with many cars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t="13452" b="11546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"/>
          <p:cNvSpPr/>
          <p:nvPr/>
        </p:nvSpPr>
        <p:spPr>
          <a:xfrm>
            <a:off x="336884" y="321176"/>
            <a:ext cx="7197772" cy="5896743"/>
          </a:xfrm>
          <a:prstGeom prst="rect">
            <a:avLst/>
          </a:prstGeom>
          <a:solidFill>
            <a:schemeClr val="lt1">
              <a:alpha val="89803"/>
            </a:schemeClr>
          </a:solidFill>
          <a:ln w="127000" cap="sq" cmpd="thinThick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"/>
          <p:cNvSpPr txBox="1">
            <a:spLocks noGrp="1"/>
          </p:cNvSpPr>
          <p:nvPr>
            <p:ph type="title"/>
          </p:nvPr>
        </p:nvSpPr>
        <p:spPr>
          <a:xfrm>
            <a:off x="594804" y="640263"/>
            <a:ext cx="6619811" cy="134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dirty="0">
                <a:latin typeface="+mn-lt"/>
              </a:rPr>
              <a:t>Introduction….</a:t>
            </a:r>
            <a:endParaRPr dirty="0">
              <a:latin typeface="+mn-lt"/>
            </a:endParaRPr>
          </a:p>
        </p:txBody>
      </p:sp>
      <p:sp>
        <p:nvSpPr>
          <p:cNvPr id="113" name="Google Shape;113;p2"/>
          <p:cNvSpPr txBox="1">
            <a:spLocks noGrp="1"/>
          </p:cNvSpPr>
          <p:nvPr>
            <p:ph idx="1"/>
          </p:nvPr>
        </p:nvSpPr>
        <p:spPr>
          <a:xfrm>
            <a:off x="594109" y="2121763"/>
            <a:ext cx="6620505" cy="4095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fontAlgn="base">
              <a:lnSpc>
                <a:spcPct val="110000"/>
              </a:lnSpc>
              <a:spcBef>
                <a:spcPts val="0"/>
              </a:spcBef>
              <a:buSzPts val="2760"/>
              <a:buFont typeface="Wingdings" panose="05000000000000000000" pitchFamily="2" charset="2"/>
              <a:buChar char="§"/>
            </a:pPr>
            <a:r>
              <a:rPr lang="en-US" sz="1800" dirty="0"/>
              <a:t>In this era of Artificial Intelligence, humans are becoming more dependent on technology. </a:t>
            </a:r>
          </a:p>
          <a:p>
            <a:pPr fontAlgn="base">
              <a:lnSpc>
                <a:spcPct val="110000"/>
              </a:lnSpc>
              <a:spcBef>
                <a:spcPts val="0"/>
              </a:spcBef>
              <a:buSzPts val="2760"/>
              <a:buFont typeface="Wingdings" panose="05000000000000000000" pitchFamily="2" charset="2"/>
              <a:buChar char="§"/>
            </a:pPr>
            <a:r>
              <a:rPr lang="en-US" sz="1800" dirty="0"/>
              <a:t>With the enhanced technology, multinational companies like Google, Tesla, Uber, Ford, Audi, Toyota, Mercedes-Benz, and many more are working on automating vehicles. </a:t>
            </a:r>
          </a:p>
          <a:p>
            <a:pPr fontAlgn="base">
              <a:lnSpc>
                <a:spcPct val="110000"/>
              </a:lnSpc>
              <a:spcBef>
                <a:spcPts val="0"/>
              </a:spcBef>
              <a:buSzPts val="2760"/>
              <a:buFont typeface="Wingdings" panose="05000000000000000000" pitchFamily="2" charset="2"/>
              <a:buChar char="§"/>
            </a:pPr>
            <a:r>
              <a:rPr lang="en-US" sz="1800" dirty="0"/>
              <a:t>When you go on the road, you see various traffic signs like traffic signals, turn left or right, speed limits, </a:t>
            </a:r>
          </a:p>
          <a:p>
            <a:pPr fontAlgn="base">
              <a:lnSpc>
                <a:spcPct val="110000"/>
              </a:lnSpc>
              <a:spcBef>
                <a:spcPts val="0"/>
              </a:spcBef>
              <a:buSzPts val="2760"/>
              <a:buFont typeface="Wingdings" panose="05000000000000000000" pitchFamily="2" charset="2"/>
              <a:buChar char="§"/>
            </a:pPr>
            <a:r>
              <a:rPr lang="en-US" sz="1800" dirty="0"/>
              <a:t>Likewise, autonomous vehicles also have to interpret these signs and make decisions to achieve accuracy </a:t>
            </a:r>
          </a:p>
          <a:p>
            <a:pPr fontAlgn="base">
              <a:lnSpc>
                <a:spcPct val="110000"/>
              </a:lnSpc>
              <a:spcBef>
                <a:spcPts val="0"/>
              </a:spcBef>
              <a:buSzPts val="2760"/>
              <a:buFont typeface="Wingdings" panose="05000000000000000000" pitchFamily="2" charset="2"/>
              <a:buChar char="§"/>
            </a:pPr>
            <a:r>
              <a:rPr lang="en-US" sz="1800" dirty="0"/>
              <a:t>In this Deep Learning project, we will build a model for the classification of traffic signs available in the image into many categories using a convolutional neural network(CNN) and Keras library.</a:t>
            </a:r>
          </a:p>
          <a:p>
            <a:pPr marL="228600" lvl="0" indent="-1206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endParaRPr sz="17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ippl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8;p2">
            <a:extLst>
              <a:ext uri="{FF2B5EF4-FFF2-40B4-BE49-F238E27FC236}">
                <a16:creationId xmlns:a16="http://schemas.microsoft.com/office/drawing/2014/main" id="{06CB2AEC-82F5-496E-91B6-CCF8EA5A73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Garamond"/>
              <a:buNone/>
            </a:pPr>
            <a:r>
              <a:rPr lang="en-US" dirty="0">
                <a:latin typeface="Garamond" panose="02020404030301010803" pitchFamily="18" charset="0"/>
              </a:rPr>
              <a:t>OBJECTIVE</a:t>
            </a:r>
            <a:endParaRPr dirty="0">
              <a:latin typeface="Garamond" panose="02020404030301010803" pitchFamily="18" charset="0"/>
            </a:endParaRPr>
          </a:p>
        </p:txBody>
      </p:sp>
      <p:sp>
        <p:nvSpPr>
          <p:cNvPr id="5" name="Google Shape;159;p2">
            <a:extLst>
              <a:ext uri="{FF2B5EF4-FFF2-40B4-BE49-F238E27FC236}">
                <a16:creationId xmlns:a16="http://schemas.microsoft.com/office/drawing/2014/main" id="{D91D5FD6-6BCB-485C-9656-0E126037668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2760"/>
              <a:buFont typeface="Wingdings" panose="05000000000000000000" pitchFamily="2" charset="2"/>
              <a:buChar char="§"/>
            </a:pPr>
            <a:r>
              <a:rPr lang="en-US" dirty="0"/>
              <a:t>The main objective of the Traffic Sign Recognition is to identify a  traffic sign from a digital photograph.</a:t>
            </a:r>
          </a:p>
          <a:p>
            <a:pPr lvl="0" algn="l" rtl="0">
              <a:spcBef>
                <a:spcPts val="1080"/>
              </a:spcBef>
              <a:spcAft>
                <a:spcPts val="0"/>
              </a:spcAft>
              <a:buSzPts val="2760"/>
              <a:buFont typeface="Wingdings" panose="05000000000000000000" pitchFamily="2" charset="2"/>
              <a:buChar char="§"/>
            </a:pPr>
            <a:r>
              <a:rPr lang="en-US" dirty="0"/>
              <a:t>The sign may be viewed from various angles and in many diverse background situations.</a:t>
            </a:r>
          </a:p>
          <a:p>
            <a:pPr lvl="0" algn="l" rtl="0">
              <a:spcBef>
                <a:spcPts val="1080"/>
              </a:spcBef>
              <a:spcAft>
                <a:spcPts val="0"/>
              </a:spcAft>
              <a:buSzPts val="2760"/>
              <a:buFont typeface="Wingdings" panose="05000000000000000000" pitchFamily="2" charset="2"/>
              <a:buChar char="§"/>
            </a:pPr>
            <a:r>
              <a:rPr lang="en-US" dirty="0"/>
              <a:t>Traffic sign after identification should classify signs with high accuracy rate.</a:t>
            </a:r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SzPts val="276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437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ippl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3"/>
          <p:cNvPicPr preferRelativeResize="0"/>
          <p:nvPr/>
        </p:nvPicPr>
        <p:blipFill rotWithShape="1">
          <a:blip r:embed="rId3">
            <a:alphaModFix/>
          </a:blip>
          <a:srcRect t="4806" b="11239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"/>
          <p:cNvSpPr/>
          <p:nvPr/>
        </p:nvSpPr>
        <p:spPr>
          <a:xfrm>
            <a:off x="0" y="0"/>
            <a:ext cx="8129873" cy="6858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3"/>
          <p:cNvSpPr txBox="1">
            <a:spLocks noGrp="1"/>
          </p:cNvSpPr>
          <p:nvPr>
            <p:ph type="title"/>
          </p:nvPr>
        </p:nvSpPr>
        <p:spPr>
          <a:xfrm>
            <a:off x="643467" y="321734"/>
            <a:ext cx="6891186" cy="1135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dirty="0"/>
              <a:t>Implementation</a:t>
            </a:r>
            <a:endParaRPr dirty="0"/>
          </a:p>
        </p:txBody>
      </p:sp>
      <p:grpSp>
        <p:nvGrpSpPr>
          <p:cNvPr id="121" name="Google Shape;121;p3"/>
          <p:cNvGrpSpPr/>
          <p:nvPr/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122" name="Google Shape;122;p3"/>
            <p:cNvSpPr/>
            <p:nvPr/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3"/>
            <p:cNvSpPr/>
            <p:nvPr/>
          </p:nvSpPr>
          <p:spPr>
            <a:xfrm rot="-54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" name="Google Shape;124;p3"/>
          <p:cNvSpPr/>
          <p:nvPr/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3"/>
          <p:cNvSpPr/>
          <p:nvPr/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" name="Google Shape;126;p3"/>
          <p:cNvGrpSpPr/>
          <p:nvPr/>
        </p:nvGrpSpPr>
        <p:grpSpPr>
          <a:xfrm>
            <a:off x="302553" y="1468532"/>
            <a:ext cx="7232102" cy="4697370"/>
            <a:chOff x="0" y="11061"/>
            <a:chExt cx="7232102" cy="4697370"/>
          </a:xfrm>
        </p:grpSpPr>
        <p:sp>
          <p:nvSpPr>
            <p:cNvPr id="127" name="Google Shape;127;p3"/>
            <p:cNvSpPr/>
            <p:nvPr/>
          </p:nvSpPr>
          <p:spPr>
            <a:xfrm>
              <a:off x="0" y="291501"/>
              <a:ext cx="7232102" cy="1107225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 txBox="1"/>
            <p:nvPr/>
          </p:nvSpPr>
          <p:spPr>
            <a:xfrm>
              <a:off x="0" y="291501"/>
              <a:ext cx="7232102" cy="11072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1275" tIns="395725" rIns="561275" bIns="135125" anchor="t" anchorCtr="0">
              <a:noAutofit/>
            </a:bodyPr>
            <a:lstStyle/>
            <a:p>
              <a:pPr marL="342900" marR="0" lvl="1" indent="-3429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Wingdings" panose="05000000000000000000" pitchFamily="2" charset="2"/>
                <a:buChar char="§"/>
              </a:pPr>
              <a:r>
                <a:rPr lang="en-US" sz="1900" b="0" i="0" u="none" strike="noStrike" cap="none" dirty="0">
                  <a:solidFill>
                    <a:schemeClr val="dk1"/>
                  </a:solidFill>
                  <a:latin typeface="+mn-lt"/>
                  <a:ea typeface="Calibri"/>
                  <a:cs typeface="Calibri"/>
                  <a:sym typeface="Calibri"/>
                </a:rPr>
                <a:t>Traffic signs recognition</a:t>
              </a:r>
              <a:endParaRPr dirty="0">
                <a:latin typeface="+mn-lt"/>
              </a:endParaRPr>
            </a:p>
            <a:p>
              <a:pPr marL="342900" marR="0" lvl="1" indent="-342900" algn="l" rtl="0">
                <a:lnSpc>
                  <a:spcPct val="90000"/>
                </a:lnSpc>
                <a:spcBef>
                  <a:spcPts val="285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Wingdings" panose="05000000000000000000" pitchFamily="2" charset="2"/>
                <a:buChar char="§"/>
              </a:pPr>
              <a:r>
                <a:rPr lang="en-US" sz="1900" b="0" i="0" u="none" strike="noStrike" cap="none" dirty="0">
                  <a:solidFill>
                    <a:schemeClr val="dk1"/>
                  </a:solidFill>
                  <a:latin typeface="+mn-lt"/>
                  <a:ea typeface="Calibri"/>
                  <a:cs typeface="Calibri"/>
                  <a:sym typeface="Calibri"/>
                </a:rPr>
                <a:t>43 unique traffic  signs</a:t>
              </a:r>
              <a:endParaRPr dirty="0">
                <a:latin typeface="+mn-lt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361605" y="11061"/>
              <a:ext cx="5062471" cy="56088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 txBox="1"/>
            <p:nvPr/>
          </p:nvSpPr>
          <p:spPr>
            <a:xfrm>
              <a:off x="388985" y="38441"/>
              <a:ext cx="5007600" cy="50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1325" tIns="0" rIns="191325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 b="0" i="0" u="none" strike="noStrike" cap="none" dirty="0">
                  <a:solidFill>
                    <a:schemeClr val="lt1"/>
                  </a:solidFill>
                  <a:latin typeface="+mn-lt"/>
                  <a:ea typeface="Calibri"/>
                  <a:cs typeface="Calibri"/>
                  <a:sym typeface="Calibri"/>
                </a:rPr>
                <a:t>Dataset</a:t>
              </a:r>
              <a:endParaRPr dirty="0">
                <a:latin typeface="+mn-lt"/>
              </a:endParaRPr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0" y="1781766"/>
              <a:ext cx="7232102" cy="173565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 txBox="1"/>
            <p:nvPr/>
          </p:nvSpPr>
          <p:spPr>
            <a:xfrm>
              <a:off x="0" y="1781766"/>
              <a:ext cx="7232102" cy="17356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1275" tIns="395725" rIns="561275" bIns="135125" anchor="t" anchorCtr="0">
              <a:noAutofit/>
            </a:bodyPr>
            <a:lstStyle/>
            <a:p>
              <a:pPr marL="342900" marR="0" lvl="1" indent="-3429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Wingdings" panose="05000000000000000000" pitchFamily="2" charset="2"/>
                <a:buChar char="§"/>
              </a:pPr>
              <a:r>
                <a:rPr lang="en-US" sz="1900" b="0" i="0" u="none" strike="noStrike" cap="none" dirty="0">
                  <a:solidFill>
                    <a:schemeClr val="dk1"/>
                  </a:solidFill>
                  <a:latin typeface="+mn-lt"/>
                  <a:ea typeface="Calibri"/>
                  <a:cs typeface="Calibri"/>
                  <a:sym typeface="Calibri"/>
                </a:rPr>
                <a:t>TensorFlow</a:t>
              </a:r>
              <a:endParaRPr lang="en-IN" sz="19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endParaRPr>
            </a:p>
            <a:p>
              <a:pPr marL="342900" marR="0" lvl="1" indent="-342900" algn="l" rtl="0">
                <a:lnSpc>
                  <a:spcPct val="90000"/>
                </a:lnSpc>
                <a:spcBef>
                  <a:spcPts val="285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Wingdings" panose="05000000000000000000" pitchFamily="2" charset="2"/>
                <a:buChar char="§"/>
              </a:pPr>
              <a:r>
                <a:rPr lang="en-US" sz="1900" b="0" i="0" u="none" strike="noStrike" cap="none" dirty="0">
                  <a:solidFill>
                    <a:schemeClr val="dk1"/>
                  </a:solidFill>
                  <a:latin typeface="+mn-lt"/>
                  <a:ea typeface="Calibri"/>
                  <a:cs typeface="Calibri"/>
                  <a:sym typeface="Calibri"/>
                </a:rPr>
                <a:t>Keras</a:t>
              </a:r>
              <a:endParaRPr sz="19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endParaRPr>
            </a:p>
            <a:p>
              <a:pPr marL="342900" marR="0" lvl="1" indent="-342900" algn="l" rtl="0">
                <a:lnSpc>
                  <a:spcPct val="90000"/>
                </a:lnSpc>
                <a:spcBef>
                  <a:spcPts val="285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Wingdings" panose="05000000000000000000" pitchFamily="2" charset="2"/>
                <a:buChar char="§"/>
              </a:pPr>
              <a:r>
                <a:rPr lang="en-US" sz="1900" b="0" i="0" u="none" strike="noStrike" cap="none" dirty="0">
                  <a:solidFill>
                    <a:schemeClr val="dk1"/>
                  </a:solidFill>
                  <a:latin typeface="+mn-lt"/>
                  <a:ea typeface="Calibri"/>
                  <a:cs typeface="Calibri"/>
                  <a:sym typeface="Calibri"/>
                </a:rPr>
                <a:t>Open CV</a:t>
              </a:r>
              <a:endParaRPr dirty="0">
                <a:latin typeface="+mn-lt"/>
              </a:endParaRPr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361605" y="1501326"/>
              <a:ext cx="5062471" cy="56088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 txBox="1"/>
            <p:nvPr/>
          </p:nvSpPr>
          <p:spPr>
            <a:xfrm>
              <a:off x="388985" y="1528706"/>
              <a:ext cx="5007711" cy="506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1325" tIns="0" rIns="191325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 b="0" i="0" u="none" strike="noStrike" cap="none" dirty="0">
                  <a:solidFill>
                    <a:schemeClr val="lt1"/>
                  </a:solidFill>
                  <a:latin typeface="+mn-lt"/>
                  <a:ea typeface="Calibri"/>
                  <a:cs typeface="Calibri"/>
                  <a:sym typeface="Calibri"/>
                </a:rPr>
                <a:t>Python libraries</a:t>
              </a:r>
              <a:endParaRPr dirty="0">
                <a:latin typeface="+mn-lt"/>
              </a:endParaRPr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0" y="3900456"/>
              <a:ext cx="7232102" cy="807975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 txBox="1"/>
            <p:nvPr/>
          </p:nvSpPr>
          <p:spPr>
            <a:xfrm>
              <a:off x="0" y="3900456"/>
              <a:ext cx="7232102" cy="8079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61275" tIns="395725" rIns="561275" bIns="135125" anchor="t" anchorCtr="0">
              <a:noAutofit/>
            </a:bodyPr>
            <a:lstStyle/>
            <a:p>
              <a:pPr marL="342900" marR="0" lvl="1" indent="-3429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900"/>
                <a:buFont typeface="Wingdings" panose="05000000000000000000" pitchFamily="2" charset="2"/>
                <a:buChar char="§"/>
              </a:pPr>
              <a:r>
                <a:rPr lang="en-US" sz="1900" b="0" i="0" u="none" strike="noStrike" cap="none" dirty="0">
                  <a:solidFill>
                    <a:schemeClr val="dk1"/>
                  </a:solidFill>
                  <a:latin typeface="+mn-lt"/>
                  <a:ea typeface="Calibri"/>
                  <a:cs typeface="Calibri"/>
                  <a:sym typeface="Calibri"/>
                </a:rPr>
                <a:t>Convolutional Neural Network</a:t>
              </a:r>
              <a:endParaRPr dirty="0">
                <a:latin typeface="+mn-lt"/>
              </a:endParaRPr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361605" y="3620016"/>
              <a:ext cx="5062471" cy="56088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 txBox="1"/>
            <p:nvPr/>
          </p:nvSpPr>
          <p:spPr>
            <a:xfrm>
              <a:off x="388985" y="3647396"/>
              <a:ext cx="5007711" cy="506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1325" tIns="0" rIns="191325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alibri"/>
                <a:buNone/>
              </a:pPr>
              <a:r>
                <a:rPr lang="en-US" sz="1900" b="0" i="0" u="none" strike="noStrike" cap="none" dirty="0">
                  <a:solidFill>
                    <a:schemeClr val="lt1"/>
                  </a:solidFill>
                  <a:latin typeface="+mn-lt"/>
                  <a:ea typeface="Calibri"/>
                  <a:cs typeface="Calibri"/>
                  <a:sym typeface="Calibri"/>
                </a:rPr>
                <a:t>Model Used</a:t>
              </a:r>
              <a:endParaRPr dirty="0">
                <a:latin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ippl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"/>
          <p:cNvSpPr/>
          <p:nvPr/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4"/>
          <p:cNvSpPr txBox="1"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Distribution of the dataset images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2A2E9-5856-435E-9D92-88E0C5874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4E05BC-B8F2-4F9F-A4AC-2C8B67BA9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47" y="2132543"/>
            <a:ext cx="965835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ippl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5"/>
          <p:cNvSpPr txBox="1">
            <a:spLocks noGrp="1"/>
          </p:cNvSpPr>
          <p:nvPr>
            <p:ph type="title"/>
          </p:nvPr>
        </p:nvSpPr>
        <p:spPr>
          <a:xfrm>
            <a:off x="6412121" y="321734"/>
            <a:ext cx="5136412" cy="1135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/>
              <a:t>How we preprocessed and used the data….</a:t>
            </a:r>
            <a:endParaRPr/>
          </a:p>
        </p:txBody>
      </p:sp>
      <p:pic>
        <p:nvPicPr>
          <p:cNvPr id="152" name="Google Shape;152;p5" descr="A stop sign on a post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467" y="1669835"/>
            <a:ext cx="5290720" cy="35183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" name="Google Shape;153;p5"/>
          <p:cNvGrpSpPr/>
          <p:nvPr/>
        </p:nvGrpSpPr>
        <p:grpSpPr>
          <a:xfrm flipH="1">
            <a:off x="0" y="0"/>
            <a:ext cx="1097281" cy="1097280"/>
            <a:chOff x="11094719" y="0"/>
            <a:chExt cx="1097281" cy="1097280"/>
          </a:xfrm>
        </p:grpSpPr>
        <p:sp>
          <p:nvSpPr>
            <p:cNvPr id="154" name="Google Shape;154;p5"/>
            <p:cNvSpPr/>
            <p:nvPr/>
          </p:nvSpPr>
          <p:spPr>
            <a:xfrm rot="-54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5"/>
            <p:cNvSpPr/>
            <p:nvPr/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" name="Google Shape;156;p5"/>
          <p:cNvGrpSpPr/>
          <p:nvPr/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157" name="Google Shape;157;p5"/>
            <p:cNvSpPr/>
            <p:nvPr/>
          </p:nvSpPr>
          <p:spPr>
            <a:xfrm rot="-54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5"/>
            <p:cNvSpPr/>
            <p:nvPr/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2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" name="Google Shape;159;p5"/>
          <p:cNvGrpSpPr/>
          <p:nvPr/>
        </p:nvGrpSpPr>
        <p:grpSpPr>
          <a:xfrm>
            <a:off x="6412120" y="1786413"/>
            <a:ext cx="5136412" cy="4387117"/>
            <a:chOff x="0" y="3432"/>
            <a:chExt cx="5136412" cy="4387117"/>
          </a:xfrm>
        </p:grpSpPr>
        <p:sp>
          <p:nvSpPr>
            <p:cNvPr id="160" name="Google Shape;160;p5"/>
            <p:cNvSpPr/>
            <p:nvPr/>
          </p:nvSpPr>
          <p:spPr>
            <a:xfrm>
              <a:off x="0" y="3432"/>
              <a:ext cx="5136412" cy="731186"/>
            </a:xfrm>
            <a:prstGeom prst="roundRect">
              <a:avLst>
                <a:gd name="adj" fmla="val 10000"/>
              </a:avLst>
            </a:prstGeom>
            <a:solidFill>
              <a:srgbClr val="CFDE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221183" y="167949"/>
              <a:ext cx="402152" cy="402152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844519" y="3432"/>
              <a:ext cx="4291892" cy="7311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 txBox="1"/>
            <p:nvPr/>
          </p:nvSpPr>
          <p:spPr>
            <a:xfrm>
              <a:off x="844519" y="3432"/>
              <a:ext cx="4291892" cy="7311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7375" tIns="77375" rIns="77375" bIns="773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Read the images from the directories</a:t>
              </a:r>
              <a:endParaRPr/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0" y="917415"/>
              <a:ext cx="5136412" cy="731186"/>
            </a:xfrm>
            <a:prstGeom prst="roundRect">
              <a:avLst>
                <a:gd name="adj" fmla="val 10000"/>
              </a:avLst>
            </a:prstGeom>
            <a:solidFill>
              <a:srgbClr val="CFDE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221183" y="1081932"/>
              <a:ext cx="402152" cy="402152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844519" y="917415"/>
              <a:ext cx="4291892" cy="7311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 txBox="1"/>
            <p:nvPr/>
          </p:nvSpPr>
          <p:spPr>
            <a:xfrm>
              <a:off x="844519" y="917415"/>
              <a:ext cx="4291892" cy="7311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7375" tIns="77375" rIns="77375" bIns="773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Read the labels</a:t>
              </a: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0" y="1831397"/>
              <a:ext cx="5136412" cy="731186"/>
            </a:xfrm>
            <a:prstGeom prst="roundRect">
              <a:avLst>
                <a:gd name="adj" fmla="val 10000"/>
              </a:avLst>
            </a:prstGeom>
            <a:solidFill>
              <a:srgbClr val="CFDE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221183" y="1995914"/>
              <a:ext cx="402152" cy="402152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844519" y="1831397"/>
              <a:ext cx="4291892" cy="7311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5"/>
            <p:cNvSpPr txBox="1"/>
            <p:nvPr/>
          </p:nvSpPr>
          <p:spPr>
            <a:xfrm>
              <a:off x="844519" y="1831397"/>
              <a:ext cx="4291892" cy="7311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7375" tIns="77375" rIns="77375" bIns="773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Reduce the size of the image to 32 by 32 </a:t>
              </a: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0" y="2745380"/>
              <a:ext cx="5136412" cy="731186"/>
            </a:xfrm>
            <a:prstGeom prst="roundRect">
              <a:avLst>
                <a:gd name="adj" fmla="val 10000"/>
              </a:avLst>
            </a:prstGeom>
            <a:solidFill>
              <a:srgbClr val="CFDE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221183" y="2909897"/>
              <a:ext cx="402152" cy="402152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844519" y="2745380"/>
              <a:ext cx="4291892" cy="7311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 txBox="1"/>
            <p:nvPr/>
          </p:nvSpPr>
          <p:spPr>
            <a:xfrm>
              <a:off x="844519" y="2745380"/>
              <a:ext cx="4291892" cy="7311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7375" tIns="77375" rIns="77375" bIns="773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Preprocess the image by grayscaling, equalizing and reducing the pixels </a:t>
              </a: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0" y="3659363"/>
              <a:ext cx="5136412" cy="731186"/>
            </a:xfrm>
            <a:prstGeom prst="roundRect">
              <a:avLst>
                <a:gd name="adj" fmla="val 10000"/>
              </a:avLst>
            </a:prstGeom>
            <a:solidFill>
              <a:srgbClr val="CFDE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221183" y="3823879"/>
              <a:ext cx="402152" cy="402152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844519" y="3659363"/>
              <a:ext cx="4291892" cy="7311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 txBox="1"/>
            <p:nvPr/>
          </p:nvSpPr>
          <p:spPr>
            <a:xfrm>
              <a:off x="844519" y="3659363"/>
              <a:ext cx="4291892" cy="7311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7375" tIns="77375" rIns="77375" bIns="773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lang="en-US"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Splitting the data to train test split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ippl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"/>
          <p:cNvSpPr txBox="1"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/>
              <a:t>How we created our model….</a:t>
            </a:r>
            <a:endParaRPr/>
          </a:p>
        </p:txBody>
      </p:sp>
      <p:pic>
        <p:nvPicPr>
          <p:cNvPr id="185" name="Google Shape;185;p6" descr="A picture containing text, sign, grass, out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951" r="531" b="3"/>
          <a:stretch/>
        </p:blipFill>
        <p:spPr>
          <a:xfrm>
            <a:off x="7556409" y="640082"/>
            <a:ext cx="3995928" cy="55778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p6"/>
          <p:cNvGrpSpPr/>
          <p:nvPr/>
        </p:nvGrpSpPr>
        <p:grpSpPr>
          <a:xfrm>
            <a:off x="648930" y="2439462"/>
            <a:ext cx="6586488" cy="3783294"/>
            <a:chOff x="0" y="1062"/>
            <a:chExt cx="6586488" cy="3783294"/>
          </a:xfrm>
        </p:grpSpPr>
        <p:sp>
          <p:nvSpPr>
            <p:cNvPr id="187" name="Google Shape;187;p6"/>
            <p:cNvSpPr/>
            <p:nvPr/>
          </p:nvSpPr>
          <p:spPr>
            <a:xfrm rot="5400000">
              <a:off x="4317821" y="-1905374"/>
              <a:ext cx="321982" cy="4215352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7D5CB">
                <a:alpha val="89803"/>
              </a:srgbClr>
            </a:solidFill>
            <a:ln w="9525" cap="flat" cmpd="sng">
              <a:solidFill>
                <a:srgbClr val="F7D5CB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 txBox="1"/>
            <p:nvPr/>
          </p:nvSpPr>
          <p:spPr>
            <a:xfrm>
              <a:off x="2371136" y="57029"/>
              <a:ext cx="4199634" cy="2905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114300" marR="0" lvl="1" indent="-1143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Char char="•"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Creating a Sequential model</a:t>
              </a: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0" y="1062"/>
              <a:ext cx="2371136" cy="402478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08B54"/>
                </a:gs>
                <a:gs pos="50000">
                  <a:srgbClr val="F67A26"/>
                </a:gs>
                <a:gs pos="100000">
                  <a:srgbClr val="E36A18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6"/>
            <p:cNvSpPr txBox="1"/>
            <p:nvPr/>
          </p:nvSpPr>
          <p:spPr>
            <a:xfrm>
              <a:off x="19647" y="20709"/>
              <a:ext cx="2331842" cy="36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38100" rIns="762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Creating</a:t>
              </a: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 rot="5400000">
              <a:off x="4317821" y="-1482772"/>
              <a:ext cx="321982" cy="4215352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4D4CC">
                <a:alpha val="89803"/>
              </a:srgbClr>
            </a:solidFill>
            <a:ln w="9525" cap="flat" cmpd="sng">
              <a:solidFill>
                <a:srgbClr val="F4D4CC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6"/>
            <p:cNvSpPr txBox="1"/>
            <p:nvPr/>
          </p:nvSpPr>
          <p:spPr>
            <a:xfrm>
              <a:off x="2371136" y="479631"/>
              <a:ext cx="4199634" cy="2905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114300" marR="0" lvl="1" indent="-1143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Char char="•"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Adding the first convolution layer</a:t>
              </a: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0" y="423664"/>
              <a:ext cx="2371136" cy="402478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E5885D"/>
                </a:gs>
                <a:gs pos="50000">
                  <a:srgbClr val="E97636"/>
                </a:gs>
                <a:gs pos="100000">
                  <a:srgbClr val="D66527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6"/>
            <p:cNvSpPr txBox="1"/>
            <p:nvPr/>
          </p:nvSpPr>
          <p:spPr>
            <a:xfrm>
              <a:off x="19647" y="443311"/>
              <a:ext cx="2331842" cy="36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38100" rIns="762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Adding</a:t>
              </a: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 rot="5400000">
              <a:off x="4317821" y="-1060170"/>
              <a:ext cx="321982" cy="4215352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F1D5CF">
                <a:alpha val="89803"/>
              </a:srgbClr>
            </a:solidFill>
            <a:ln w="9525" cap="flat" cmpd="sng">
              <a:solidFill>
                <a:srgbClr val="F1D5CF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6"/>
            <p:cNvSpPr txBox="1"/>
            <p:nvPr/>
          </p:nvSpPr>
          <p:spPr>
            <a:xfrm>
              <a:off x="2371136" y="902233"/>
              <a:ext cx="4199634" cy="2905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114300" marR="0" lvl="1" indent="-1143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Char char="•"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Adding the second Convloution layer</a:t>
              </a: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0" y="846266"/>
              <a:ext cx="2371136" cy="402478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C8767"/>
                </a:gs>
                <a:gs pos="50000">
                  <a:srgbClr val="DD7549"/>
                </a:gs>
                <a:gs pos="100000">
                  <a:srgbClr val="CA6438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6"/>
            <p:cNvSpPr txBox="1"/>
            <p:nvPr/>
          </p:nvSpPr>
          <p:spPr>
            <a:xfrm>
              <a:off x="19647" y="865913"/>
              <a:ext cx="2331842" cy="36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38100" rIns="762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Adding</a:t>
              </a:r>
              <a:endParaRPr/>
            </a:p>
          </p:txBody>
        </p:sp>
        <p:sp>
          <p:nvSpPr>
            <p:cNvPr id="199" name="Google Shape;199;p6"/>
            <p:cNvSpPr/>
            <p:nvPr/>
          </p:nvSpPr>
          <p:spPr>
            <a:xfrm rot="5400000">
              <a:off x="4317821" y="-637568"/>
              <a:ext cx="321982" cy="4215352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ED6D1">
                <a:alpha val="89803"/>
              </a:srgbClr>
            </a:solidFill>
            <a:ln w="9525" cap="flat" cmpd="sng">
              <a:solidFill>
                <a:srgbClr val="EED6D1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6"/>
            <p:cNvSpPr txBox="1"/>
            <p:nvPr/>
          </p:nvSpPr>
          <p:spPr>
            <a:xfrm>
              <a:off x="2371136" y="1324835"/>
              <a:ext cx="4199634" cy="2905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114300" marR="0" lvl="1" indent="-1143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Char char="•"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Doing the first  maxpooling</a:t>
              </a:r>
              <a:endParaRPr/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0" y="1268868"/>
              <a:ext cx="2371136" cy="402478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D18973"/>
                </a:gs>
                <a:gs pos="50000">
                  <a:srgbClr val="D17759"/>
                </a:gs>
                <a:gs pos="100000">
                  <a:srgbClr val="BE6649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6"/>
            <p:cNvSpPr txBox="1"/>
            <p:nvPr/>
          </p:nvSpPr>
          <p:spPr>
            <a:xfrm>
              <a:off x="19647" y="1288515"/>
              <a:ext cx="2331842" cy="36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38100" rIns="762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Doing</a:t>
              </a:r>
              <a:endParaRPr/>
            </a:p>
          </p:txBody>
        </p:sp>
        <p:sp>
          <p:nvSpPr>
            <p:cNvPr id="203" name="Google Shape;203;p6"/>
            <p:cNvSpPr/>
            <p:nvPr/>
          </p:nvSpPr>
          <p:spPr>
            <a:xfrm rot="5400000">
              <a:off x="4317821" y="-214966"/>
              <a:ext cx="321982" cy="4215352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BD6D4">
                <a:alpha val="89803"/>
              </a:srgbClr>
            </a:solidFill>
            <a:ln w="9525" cap="flat" cmpd="sng">
              <a:solidFill>
                <a:srgbClr val="EBD6D4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6"/>
            <p:cNvSpPr txBox="1"/>
            <p:nvPr/>
          </p:nvSpPr>
          <p:spPr>
            <a:xfrm>
              <a:off x="2371136" y="1747437"/>
              <a:ext cx="4199634" cy="2905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114300" marR="0" lvl="1" indent="-1143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Char char="•"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Adding the third convolution layer</a:t>
              </a: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0" y="1691470"/>
              <a:ext cx="2371136" cy="402478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CA8D7E"/>
                </a:gs>
                <a:gs pos="50000">
                  <a:srgbClr val="C77C69"/>
                </a:gs>
                <a:gs pos="100000">
                  <a:srgbClr val="B56A57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6"/>
            <p:cNvSpPr txBox="1"/>
            <p:nvPr/>
          </p:nvSpPr>
          <p:spPr>
            <a:xfrm>
              <a:off x="19647" y="1711117"/>
              <a:ext cx="2331842" cy="36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38100" rIns="762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Adding</a:t>
              </a: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 rot="5400000">
              <a:off x="4317821" y="207634"/>
              <a:ext cx="321982" cy="4215352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9D8D6">
                <a:alpha val="89803"/>
              </a:srgbClr>
            </a:solidFill>
            <a:ln w="9525" cap="flat" cmpd="sng">
              <a:solidFill>
                <a:srgbClr val="E9D8D6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6"/>
            <p:cNvSpPr txBox="1"/>
            <p:nvPr/>
          </p:nvSpPr>
          <p:spPr>
            <a:xfrm>
              <a:off x="2371136" y="2170037"/>
              <a:ext cx="4199634" cy="2905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114300" marR="0" lvl="1" indent="-1143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Char char="•"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Adding the fourth convolution layer</a:t>
              </a: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0" y="2114072"/>
              <a:ext cx="2371136" cy="402478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C2938C"/>
                </a:gs>
                <a:gs pos="50000">
                  <a:srgbClr val="BD8379"/>
                </a:gs>
                <a:gs pos="100000">
                  <a:srgbClr val="AA7166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6"/>
            <p:cNvSpPr txBox="1"/>
            <p:nvPr/>
          </p:nvSpPr>
          <p:spPr>
            <a:xfrm>
              <a:off x="19647" y="2133719"/>
              <a:ext cx="2331842" cy="36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38100" rIns="762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Adding</a:t>
              </a:r>
              <a:endParaRPr/>
            </a:p>
          </p:txBody>
        </p:sp>
        <p:sp>
          <p:nvSpPr>
            <p:cNvPr id="211" name="Google Shape;211;p6"/>
            <p:cNvSpPr/>
            <p:nvPr/>
          </p:nvSpPr>
          <p:spPr>
            <a:xfrm rot="5400000">
              <a:off x="4317821" y="630236"/>
              <a:ext cx="321982" cy="4215352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5DAD9">
                <a:alpha val="89803"/>
              </a:srgbClr>
            </a:solidFill>
            <a:ln w="9525" cap="flat" cmpd="sng">
              <a:solidFill>
                <a:srgbClr val="E5DAD9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6"/>
            <p:cNvSpPr txBox="1"/>
            <p:nvPr/>
          </p:nvSpPr>
          <p:spPr>
            <a:xfrm>
              <a:off x="2371136" y="2592639"/>
              <a:ext cx="4199634" cy="2905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114300" marR="0" lvl="1" indent="-1143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Char char="•"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Applying pooling</a:t>
              </a:r>
              <a:endParaRPr/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0" y="2536674"/>
              <a:ext cx="2371136" cy="402478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A9A96"/>
                </a:gs>
                <a:gs pos="50000">
                  <a:srgbClr val="B58C87"/>
                </a:gs>
                <a:gs pos="100000">
                  <a:srgbClr val="A17975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6"/>
            <p:cNvSpPr txBox="1"/>
            <p:nvPr/>
          </p:nvSpPr>
          <p:spPr>
            <a:xfrm>
              <a:off x="19647" y="2556321"/>
              <a:ext cx="2331842" cy="36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38100" rIns="762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Pooling</a:t>
              </a: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 rot="5400000">
              <a:off x="4317821" y="1052838"/>
              <a:ext cx="321982" cy="4215352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2DCDC">
                <a:alpha val="89803"/>
              </a:srgbClr>
            </a:solidFill>
            <a:ln w="9525" cap="flat" cmpd="sng">
              <a:solidFill>
                <a:srgbClr val="E2DCDC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6"/>
            <p:cNvSpPr txBox="1"/>
            <p:nvPr/>
          </p:nvSpPr>
          <p:spPr>
            <a:xfrm>
              <a:off x="2371136" y="3015241"/>
              <a:ext cx="4199634" cy="2905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114300" marR="0" lvl="1" indent="-1143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Char char="•"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Adding the dropout and flattening the image</a:t>
              </a:r>
              <a:endParaRPr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0" y="2959276"/>
              <a:ext cx="2371136" cy="402478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B3A3A2"/>
                </a:gs>
                <a:gs pos="50000">
                  <a:srgbClr val="AB9897"/>
                </a:gs>
                <a:gs pos="100000">
                  <a:srgbClr val="978584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6"/>
            <p:cNvSpPr txBox="1"/>
            <p:nvPr/>
          </p:nvSpPr>
          <p:spPr>
            <a:xfrm>
              <a:off x="19647" y="2978923"/>
              <a:ext cx="2331842" cy="36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38100" rIns="762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Adding</a:t>
              </a: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 rot="5400000">
              <a:off x="4317821" y="1475440"/>
              <a:ext cx="321982" cy="4215352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DFDFDF">
                <a:alpha val="89803"/>
              </a:srgbClr>
            </a:solidFill>
            <a:ln w="9525" cap="flat" cmpd="sng">
              <a:solidFill>
                <a:srgbClr val="DFDFDF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6"/>
            <p:cNvSpPr txBox="1"/>
            <p:nvPr/>
          </p:nvSpPr>
          <p:spPr>
            <a:xfrm>
              <a:off x="2371136" y="3437843"/>
              <a:ext cx="4199634" cy="2905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28575" rIns="57150" bIns="28575" anchor="ctr" anchorCtr="0">
              <a:noAutofit/>
            </a:bodyPr>
            <a:lstStyle/>
            <a:p>
              <a:pPr marL="114300" marR="0" lvl="1" indent="-1143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Char char="•"/>
              </a:pPr>
              <a:r>
                <a:rPr lang="en-US" sz="15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Adding the output layer with 43 different classes</a:t>
              </a: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0" y="3381878"/>
              <a:ext cx="2371136" cy="402478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AEAEAE"/>
                </a:gs>
                <a:gs pos="50000">
                  <a:srgbClr val="A4A4A4"/>
                </a:gs>
                <a:gs pos="100000">
                  <a:srgbClr val="909090"/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274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6"/>
            <p:cNvSpPr txBox="1"/>
            <p:nvPr/>
          </p:nvSpPr>
          <p:spPr>
            <a:xfrm>
              <a:off x="19647" y="3401525"/>
              <a:ext cx="2331842" cy="3631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38100" rIns="76200" bIns="381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Adding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ippl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"/>
          <p:cNvSpPr/>
          <p:nvPr/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7"/>
          <p:cNvSpPr txBox="1"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Accuracy and Loss we achieved...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A3E30-55BB-49AE-812B-466951BFE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53C8FA1-A7D8-46E5-B1C1-A27BBDB1C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68" y="1713705"/>
            <a:ext cx="5210175" cy="43148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59CBF5-6628-4B0C-8957-6B9C9FFAE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713705"/>
            <a:ext cx="5210175" cy="43148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rippl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478</Words>
  <Application>Microsoft Office PowerPoint</Application>
  <PresentationFormat>Widescreen</PresentationFormat>
  <Paragraphs>67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Calibri</vt:lpstr>
      <vt:lpstr>Garamond</vt:lpstr>
      <vt:lpstr>Wingdings</vt:lpstr>
      <vt:lpstr>Twentieth Century</vt:lpstr>
      <vt:lpstr>Arial</vt:lpstr>
      <vt:lpstr>Office Theme</vt:lpstr>
      <vt:lpstr>Organic</vt:lpstr>
      <vt:lpstr>PowerPoint Presentation</vt:lpstr>
      <vt:lpstr>ABSTRACT</vt:lpstr>
      <vt:lpstr>Introduction….</vt:lpstr>
      <vt:lpstr>OBJECTIVE</vt:lpstr>
      <vt:lpstr>Implementation</vt:lpstr>
      <vt:lpstr>Distribution of the dataset images</vt:lpstr>
      <vt:lpstr>How we preprocessed and used the data….</vt:lpstr>
      <vt:lpstr>How we created our model….</vt:lpstr>
      <vt:lpstr>Accuracy and Loss we achieved...</vt:lpstr>
      <vt:lpstr>Output….</vt:lpstr>
      <vt:lpstr>Speed Limit 50 km/h</vt:lpstr>
      <vt:lpstr>Right-of-way at the next intersection</vt:lpstr>
      <vt:lpstr>Roundabout mandatory</vt:lpstr>
      <vt:lpstr>Speed Limit 20 km/h</vt:lpstr>
      <vt:lpstr>Future Enhancements…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Naushad Adam Posharkar</dc:creator>
  <cp:lastModifiedBy>Mantasha Shaikh</cp:lastModifiedBy>
  <cp:revision>6</cp:revision>
  <dcterms:created xsi:type="dcterms:W3CDTF">2022-10-12T13:23:44Z</dcterms:created>
  <dcterms:modified xsi:type="dcterms:W3CDTF">2024-02-15T04:36:06Z</dcterms:modified>
</cp:coreProperties>
</file>